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notesMasterIdLst>
    <p:notesMasterId r:id="rId25"/>
  </p:notesMasterIdLst>
  <p:handoutMasterIdLst>
    <p:handoutMasterId r:id="rId26"/>
  </p:handoutMasterIdLst>
  <p:sldIdLst>
    <p:sldId id="505" r:id="rId3"/>
    <p:sldId id="595" r:id="rId4"/>
    <p:sldId id="615" r:id="rId5"/>
    <p:sldId id="614" r:id="rId6"/>
    <p:sldId id="619" r:id="rId7"/>
    <p:sldId id="621" r:id="rId8"/>
    <p:sldId id="622" r:id="rId9"/>
    <p:sldId id="623" r:id="rId10"/>
    <p:sldId id="602" r:id="rId11"/>
    <p:sldId id="624" r:id="rId12"/>
    <p:sldId id="625" r:id="rId13"/>
    <p:sldId id="626" r:id="rId14"/>
    <p:sldId id="627" r:id="rId15"/>
    <p:sldId id="620" r:id="rId16"/>
    <p:sldId id="628" r:id="rId17"/>
    <p:sldId id="630" r:id="rId18"/>
    <p:sldId id="629" r:id="rId19"/>
    <p:sldId id="610" r:id="rId20"/>
    <p:sldId id="616" r:id="rId21"/>
    <p:sldId id="631" r:id="rId22"/>
    <p:sldId id="632" r:id="rId23"/>
    <p:sldId id="633" r:id="rId24"/>
  </p:sldIdLst>
  <p:sldSz cx="12192000" cy="6858000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3" autoAdjust="0"/>
    <p:restoredTop sz="89037" autoAdjust="0"/>
  </p:normalViewPr>
  <p:slideViewPr>
    <p:cSldViewPr>
      <p:cViewPr varScale="1">
        <p:scale>
          <a:sx n="98" d="100"/>
          <a:sy n="98" d="100"/>
        </p:scale>
        <p:origin x="96" y="19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E012C-CAAA-4D96-A321-EEA337E5FCFB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5CBBDA-D6E3-4D3E-AAB5-1B84F4C9A6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6974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0486EF-2BF1-4556-85AE-0C30C72854EB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D91B73-23F4-4BC0-A3EC-19CF383B5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1470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59473E-E324-4400-9F14-8A8DD5826321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7911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D91B73-23F4-4BC0-A3EC-19CF383B527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245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D91B73-23F4-4BC0-A3EC-19CF383B527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6727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D91B73-23F4-4BC0-A3EC-19CF383B527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247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D91B73-23F4-4BC0-A3EC-19CF383B527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9116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D91B73-23F4-4BC0-A3EC-19CF383B527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5845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D91B73-23F4-4BC0-A3EC-19CF383B527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5548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D91B73-23F4-4BC0-A3EC-19CF383B527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7251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D91B73-23F4-4BC0-A3EC-19CF383B527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6931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D91B73-23F4-4BC0-A3EC-19CF383B527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7873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sz="1800" b="0" i="0" u="none" strike="noStrike" baseline="0" dirty="0">
              <a:solidFill>
                <a:srgbClr val="000000"/>
              </a:solidFill>
              <a:latin typeface="CMR1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D91B73-23F4-4BC0-A3EC-19CF383B527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400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D91B73-23F4-4BC0-A3EC-19CF383B527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733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D91B73-23F4-4BC0-A3EC-19CF383B527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15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D91B73-23F4-4BC0-A3EC-19CF383B527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115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D91B73-23F4-4BC0-A3EC-19CF383B527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334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D91B73-23F4-4BC0-A3EC-19CF383B527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531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D91B73-23F4-4BC0-A3EC-19CF383B527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207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D91B73-23F4-4BC0-A3EC-19CF383B527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921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D91B73-23F4-4BC0-A3EC-19CF383B527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950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 flipV="1">
            <a:off x="0" y="0"/>
            <a:ext cx="12192000" cy="720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 sz="1800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5903979" y="5554340"/>
            <a:ext cx="6288021" cy="1303660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620000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 sz="1800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pic>
        <p:nvPicPr>
          <p:cNvPr id="8" name="图片 7" descr="中国科学院大学玉泉路校区  杨天鹏 摄---修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145477" y="5701552"/>
            <a:ext cx="1440160" cy="7200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图片 8" descr="中关村教学楼-外部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55906" y="5704024"/>
            <a:ext cx="1362236" cy="7200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图片 9" descr="500_奥运园区_任晖_中国科学院地质与地球物理研究所2.jpg"/>
          <p:cNvPicPr>
            <a:picLocks noChangeAspect="1"/>
          </p:cNvPicPr>
          <p:nvPr userDrawn="1"/>
        </p:nvPicPr>
        <p:blipFill>
          <a:blip r:embed="rId4" cstate="print"/>
          <a:srcRect l="10873" r="7577"/>
          <a:stretch>
            <a:fillRect/>
          </a:stretch>
        </p:blipFill>
        <p:spPr>
          <a:xfrm>
            <a:off x="9086759" y="5704024"/>
            <a:ext cx="1440160" cy="7200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图片 10" descr="光阴·地球科学学院贺成.jp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0601372" y="5704024"/>
            <a:ext cx="1440160" cy="7200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图片 21" descr="1.  国科大怀柔新校区校门（余翔林  2013年10月25日） 10643.JPG"/>
          <p:cNvPicPr>
            <a:picLocks noChangeAspect="1"/>
          </p:cNvPicPr>
          <p:nvPr userDrawn="1"/>
        </p:nvPicPr>
        <p:blipFill>
          <a:blip r:embed="rId6" cstate="print"/>
          <a:srcRect l="25588" t="41738" r="25588" b="4166"/>
          <a:stretch>
            <a:fillRect/>
          </a:stretch>
        </p:blipFill>
        <p:spPr>
          <a:xfrm>
            <a:off x="-4433" y="116632"/>
            <a:ext cx="12218276" cy="3384376"/>
          </a:xfrm>
          <a:prstGeom prst="rect">
            <a:avLst/>
          </a:prstGeom>
        </p:spPr>
      </p:pic>
      <p:sp>
        <p:nvSpPr>
          <p:cNvPr id="23" name="矩形 22"/>
          <p:cNvSpPr/>
          <p:nvPr userDrawn="1"/>
        </p:nvSpPr>
        <p:spPr>
          <a:xfrm flipV="1">
            <a:off x="0" y="3501008"/>
            <a:ext cx="12192000" cy="36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 sz="1800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08AFB08-7934-4A4C-8E0F-754CDC43B1D6}" type="datetime1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B0403A9-6F57-44BB-8D80-D390D4D8050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9C4D548-B221-439D-AD54-8D8927DDFA7D}" type="datetime1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B0403A9-6F57-44BB-8D80-D390D4D8050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="0" i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 b="0" i="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zh-CN" altLang="en-US" dirty="0"/>
              <a:t>基于不确定性预估的强化学习策略优化及应用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561160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zh-CN" altLang="en-US" dirty="0"/>
              <a:t>基于不确定性预估的强化学习策略优化及应用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37333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0" i="0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 b="0" i="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zh-CN" altLang="en-US" dirty="0"/>
              <a:t>基于不确定性预估的强化学习策略优化及应用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894410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02784" y="1347789"/>
            <a:ext cx="5137149" cy="5095875"/>
          </a:xfrm>
        </p:spPr>
        <p:txBody>
          <a:bodyPr/>
          <a:lstStyle>
            <a:lvl1pPr>
              <a:defRPr sz="2800" b="0" i="0"/>
            </a:lvl1pPr>
            <a:lvl2pPr>
              <a:defRPr sz="2400" b="0" i="0"/>
            </a:lvl2pPr>
            <a:lvl3pPr>
              <a:defRPr sz="2000" b="0" i="0"/>
            </a:lvl3pPr>
            <a:lvl4pPr>
              <a:defRPr sz="1800" b="0" i="0"/>
            </a:lvl4pPr>
            <a:lvl5pPr>
              <a:defRPr sz="1800" b="0" i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43133" y="1347789"/>
            <a:ext cx="5139267" cy="5095875"/>
          </a:xfrm>
        </p:spPr>
        <p:txBody>
          <a:bodyPr/>
          <a:lstStyle>
            <a:lvl1pPr>
              <a:defRPr sz="2800" b="0" i="0"/>
            </a:lvl1pPr>
            <a:lvl2pPr>
              <a:defRPr sz="2400" b="0" i="0"/>
            </a:lvl2pPr>
            <a:lvl3pPr>
              <a:defRPr sz="2000" b="0" i="0"/>
            </a:lvl3pPr>
            <a:lvl4pPr>
              <a:defRPr sz="1800" b="0" i="0"/>
            </a:lvl4pPr>
            <a:lvl5pPr>
              <a:defRPr sz="1800" b="0" i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zh-CN" altLang="en-US" dirty="0"/>
              <a:t>基于不确定性预估的强化学习策略优化及应用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901147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 b="0" i="0"/>
            </a:lvl1pPr>
            <a:lvl2pPr>
              <a:defRPr sz="2000" b="0" i="0"/>
            </a:lvl2pPr>
            <a:lvl3pPr>
              <a:defRPr sz="1800" b="0" i="0"/>
            </a:lvl3pPr>
            <a:lvl4pPr>
              <a:defRPr sz="1600" b="0" i="0"/>
            </a:lvl4pPr>
            <a:lvl5pPr>
              <a:defRPr sz="1600" b="0" i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 b="0" i="0"/>
            </a:lvl1pPr>
            <a:lvl2pPr>
              <a:defRPr sz="2000" b="0" i="0"/>
            </a:lvl2pPr>
            <a:lvl3pPr>
              <a:defRPr sz="1800" b="0" i="0"/>
            </a:lvl3pPr>
            <a:lvl4pPr>
              <a:defRPr sz="1600" b="0" i="0"/>
            </a:lvl4pPr>
            <a:lvl5pPr>
              <a:defRPr sz="1600" b="0" i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zh-CN" altLang="en-US" dirty="0"/>
              <a:t>基于不确定性预估的强化学习策略优化及应用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322629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zh-CN" altLang="en-US" dirty="0"/>
              <a:t>基于不确定性预估的强化学习策略优化及应用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66211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zh-CN" altLang="en-US" dirty="0"/>
              <a:t>基于不确定性预估的强化学习策略优化及应用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03430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0" i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 b="0" i="0"/>
            </a:lvl1pPr>
            <a:lvl2pPr>
              <a:defRPr sz="2800" b="0" i="0"/>
            </a:lvl2pPr>
            <a:lvl3pPr>
              <a:defRPr sz="2400" b="0" i="0"/>
            </a:lvl3pPr>
            <a:lvl4pPr>
              <a:defRPr sz="2000" b="0" i="0"/>
            </a:lvl4pPr>
            <a:lvl5pPr>
              <a:defRPr sz="2000" b="0" i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 b="0" i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zh-CN" altLang="en-US" dirty="0"/>
              <a:t>基于不确定性预估的强化学习策略优化及应用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65697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91F021FA-EAAD-414A-8B32-5C182445F15B}" type="datetime1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320469" y="6356351"/>
            <a:ext cx="1608179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0B0403A9-6F57-44BB-8D80-D390D4D8050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0" i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 b="0" i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zh-CN" altLang="en-US" dirty="0"/>
              <a:t>基于不确定性预估的强化学习策略优化及应用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851327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zh-CN" altLang="en-US" dirty="0"/>
              <a:t>基于不确定性预估的强化学习策略优化及应用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672843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340851" y="250825"/>
            <a:ext cx="2745316" cy="6192838"/>
          </a:xfrm>
        </p:spPr>
        <p:txBody>
          <a:bodyPr vert="eaVert"/>
          <a:lstStyle>
            <a:lvl1pPr>
              <a:defRPr b="0" i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02784" y="250825"/>
            <a:ext cx="8034867" cy="6192838"/>
          </a:xfrm>
        </p:spPr>
        <p:txBody>
          <a:bodyPr vert="eaVert"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zh-CN" altLang="en-US" dirty="0"/>
              <a:t>基于不确定性预估的强化学习策略优化及应用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12535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99FAF58-D439-4528-A171-10147E4F965E}" type="datetime1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083848" y="6356351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0B0403A9-6F57-44BB-8D80-D390D4D8050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6CABBE54-7BCB-40D4-8028-037BAB3111FD}" type="datetime1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B0403A9-6F57-44BB-8D80-D390D4D8050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8DA62A7-B402-408B-945E-0D2B130CB0CC}" type="datetime1">
              <a:rPr lang="zh-CN" altLang="en-US" smtClean="0"/>
              <a:t>2021/7/28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9E4A13C7-CF2F-4A2D-932F-2F4E19B1015E}" type="datetime1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B0403A9-6F57-44BB-8D80-D390D4D8050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0E220AA-B2F5-40DD-9621-E031DA02DD9D}" type="datetime1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083848" y="6356351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0B0403A9-6F57-44BB-8D80-D390D4D8050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25399D9-B5F4-4987-8E88-A89AE05111D2}" type="datetime1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B0403A9-6F57-44BB-8D80-D390D4D8050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84981192-85B3-4584-9445-0A3CE105F548}" type="datetime1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B0403A9-6F57-44BB-8D80-D390D4D8050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346" y="6372000"/>
            <a:ext cx="2173655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直接连接符 11"/>
          <p:cNvCxnSpPr>
            <a:cxnSpLocks/>
          </p:cNvCxnSpPr>
          <p:nvPr userDrawn="1"/>
        </p:nvCxnSpPr>
        <p:spPr>
          <a:xfrm flipH="1" flipV="1">
            <a:off x="3" y="1016382"/>
            <a:ext cx="12191997" cy="3635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1027"/>
          <p:cNvSpPr>
            <a:spLocks noChangeArrowheads="1"/>
          </p:cNvSpPr>
          <p:nvPr userDrawn="1"/>
        </p:nvSpPr>
        <p:spPr bwMode="hidden">
          <a:xfrm>
            <a:off x="0" y="1"/>
            <a:ext cx="4673600" cy="686911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/>
            <a:endParaRPr lang="zh-CN" altLang="zh-CN" sz="2400" b="0" i="0" dirty="0"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466947" name="Rectangle 1028"/>
          <p:cNvSpPr>
            <a:spLocks noChangeArrowheads="1"/>
          </p:cNvSpPr>
          <p:nvPr/>
        </p:nvSpPr>
        <p:spPr bwMode="hidden">
          <a:xfrm>
            <a:off x="1699685" y="1322263"/>
            <a:ext cx="10492316" cy="1955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endParaRPr lang="zh-CN" altLang="zh-CN" sz="2400" b="0" i="0" dirty="0">
              <a:latin typeface="Times New Roman" pitchFamily="18" charset="0"/>
              <a:sym typeface="Symbol" pitchFamily="18" charset="2"/>
            </a:endParaRPr>
          </a:p>
        </p:txBody>
      </p:sp>
      <p:grpSp>
        <p:nvGrpSpPr>
          <p:cNvPr id="466948" name="Group 1029"/>
          <p:cNvGrpSpPr>
            <a:grpSpLocks/>
          </p:cNvGrpSpPr>
          <p:nvPr/>
        </p:nvGrpSpPr>
        <p:grpSpPr bwMode="auto">
          <a:xfrm>
            <a:off x="0" y="839663"/>
            <a:ext cx="2829984" cy="2438400"/>
            <a:chOff x="0" y="672"/>
            <a:chExt cx="1806" cy="1989"/>
          </a:xfrm>
        </p:grpSpPr>
        <p:sp>
          <p:nvSpPr>
            <p:cNvPr id="466949" name="Rectangle 1030"/>
            <p:cNvSpPr>
              <a:spLocks noChangeArrowheads="1"/>
            </p:cNvSpPr>
            <p:nvPr userDrawn="1"/>
          </p:nvSpPr>
          <p:spPr bwMode="auto">
            <a:xfrm>
              <a:off x="361" y="2257"/>
              <a:ext cx="363" cy="4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endParaRPr lang="zh-CN" altLang="zh-CN" sz="2400" b="0" i="0" dirty="0">
                <a:latin typeface="Times New Roman" pitchFamily="18" charset="0"/>
                <a:sym typeface="Symbol" pitchFamily="18" charset="2"/>
              </a:endParaRPr>
            </a:p>
          </p:txBody>
        </p:sp>
        <p:sp>
          <p:nvSpPr>
            <p:cNvPr id="466950" name="Rectangle 1031"/>
            <p:cNvSpPr>
              <a:spLocks noChangeArrowheads="1"/>
            </p:cNvSpPr>
            <p:nvPr userDrawn="1"/>
          </p:nvSpPr>
          <p:spPr bwMode="auto">
            <a:xfrm>
              <a:off x="1081" y="1064"/>
              <a:ext cx="362" cy="40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endParaRPr lang="zh-CN" altLang="zh-CN" sz="2400" b="0" i="0" dirty="0">
                <a:latin typeface="Times New Roman" pitchFamily="18" charset="0"/>
                <a:sym typeface="Symbol" pitchFamily="18" charset="2"/>
              </a:endParaRPr>
            </a:p>
          </p:txBody>
        </p:sp>
        <p:sp>
          <p:nvSpPr>
            <p:cNvPr id="466951" name="Rectangle 1032"/>
            <p:cNvSpPr>
              <a:spLocks noChangeArrowheads="1"/>
            </p:cNvSpPr>
            <p:nvPr userDrawn="1"/>
          </p:nvSpPr>
          <p:spPr bwMode="auto">
            <a:xfrm>
              <a:off x="1437" y="672"/>
              <a:ext cx="369" cy="40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endParaRPr lang="zh-CN" altLang="zh-CN" sz="2400" b="0" i="0" dirty="0">
                <a:latin typeface="Times New Roman" pitchFamily="18" charset="0"/>
                <a:sym typeface="Symbol" pitchFamily="18" charset="2"/>
              </a:endParaRPr>
            </a:p>
          </p:txBody>
        </p:sp>
        <p:sp>
          <p:nvSpPr>
            <p:cNvPr id="466952" name="Rectangle 1033"/>
            <p:cNvSpPr>
              <a:spLocks noChangeArrowheads="1"/>
            </p:cNvSpPr>
            <p:nvPr userDrawn="1"/>
          </p:nvSpPr>
          <p:spPr bwMode="auto">
            <a:xfrm>
              <a:off x="719" y="2257"/>
              <a:ext cx="369" cy="4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endParaRPr lang="zh-CN" altLang="zh-CN" sz="2400" b="0" i="0" dirty="0">
                <a:latin typeface="Times New Roman" pitchFamily="18" charset="0"/>
                <a:sym typeface="Symbol" pitchFamily="18" charset="2"/>
              </a:endParaRPr>
            </a:p>
          </p:txBody>
        </p:sp>
        <p:sp>
          <p:nvSpPr>
            <p:cNvPr id="466953" name="Rectangle 1034"/>
            <p:cNvSpPr>
              <a:spLocks noChangeArrowheads="1"/>
            </p:cNvSpPr>
            <p:nvPr userDrawn="1"/>
          </p:nvSpPr>
          <p:spPr bwMode="auto">
            <a:xfrm>
              <a:off x="1437" y="1064"/>
              <a:ext cx="369" cy="4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endParaRPr lang="zh-CN" altLang="zh-CN" sz="2400" b="0" i="0" dirty="0">
                <a:latin typeface="Times New Roman" pitchFamily="18" charset="0"/>
                <a:sym typeface="Symbol" pitchFamily="18" charset="2"/>
              </a:endParaRPr>
            </a:p>
          </p:txBody>
        </p:sp>
        <p:sp>
          <p:nvSpPr>
            <p:cNvPr id="466954" name="Rectangle 1035"/>
            <p:cNvSpPr>
              <a:spLocks noChangeArrowheads="1"/>
            </p:cNvSpPr>
            <p:nvPr userDrawn="1"/>
          </p:nvSpPr>
          <p:spPr bwMode="auto">
            <a:xfrm>
              <a:off x="719" y="1464"/>
              <a:ext cx="369" cy="39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endParaRPr lang="zh-CN" altLang="zh-CN" sz="2400" b="0" i="0" dirty="0">
                <a:latin typeface="Times New Roman" pitchFamily="18" charset="0"/>
                <a:sym typeface="Symbol" pitchFamily="18" charset="2"/>
              </a:endParaRPr>
            </a:p>
          </p:txBody>
        </p:sp>
        <p:sp>
          <p:nvSpPr>
            <p:cNvPr id="466955" name="Rectangle 1036"/>
            <p:cNvSpPr>
              <a:spLocks noChangeArrowheads="1"/>
            </p:cNvSpPr>
            <p:nvPr userDrawn="1"/>
          </p:nvSpPr>
          <p:spPr bwMode="auto">
            <a:xfrm>
              <a:off x="0" y="1464"/>
              <a:ext cx="367" cy="39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endParaRPr lang="zh-CN" altLang="zh-CN" sz="2400" b="0" i="0" dirty="0">
                <a:latin typeface="Times New Roman" pitchFamily="18" charset="0"/>
                <a:sym typeface="Symbol" pitchFamily="18" charset="2"/>
              </a:endParaRPr>
            </a:p>
          </p:txBody>
        </p:sp>
        <p:sp>
          <p:nvSpPr>
            <p:cNvPr id="466956" name="Rectangle 1037"/>
            <p:cNvSpPr>
              <a:spLocks noChangeArrowheads="1"/>
            </p:cNvSpPr>
            <p:nvPr userDrawn="1"/>
          </p:nvSpPr>
          <p:spPr bwMode="auto">
            <a:xfrm>
              <a:off x="1081" y="1464"/>
              <a:ext cx="362" cy="3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endParaRPr lang="zh-CN" altLang="zh-CN" sz="2400" b="0" i="0" dirty="0">
                <a:latin typeface="Times New Roman" pitchFamily="18" charset="0"/>
                <a:sym typeface="Symbol" pitchFamily="18" charset="2"/>
              </a:endParaRPr>
            </a:p>
          </p:txBody>
        </p:sp>
        <p:sp>
          <p:nvSpPr>
            <p:cNvPr id="466957" name="Rectangle 1038"/>
            <p:cNvSpPr>
              <a:spLocks noChangeArrowheads="1"/>
            </p:cNvSpPr>
            <p:nvPr userDrawn="1"/>
          </p:nvSpPr>
          <p:spPr bwMode="auto">
            <a:xfrm>
              <a:off x="361" y="1857"/>
              <a:ext cx="363" cy="40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endParaRPr lang="zh-CN" altLang="zh-CN" sz="2400" b="0" i="0" dirty="0">
                <a:latin typeface="Times New Roman" pitchFamily="18" charset="0"/>
                <a:sym typeface="Symbol" pitchFamily="18" charset="2"/>
              </a:endParaRPr>
            </a:p>
          </p:txBody>
        </p:sp>
        <p:sp>
          <p:nvSpPr>
            <p:cNvPr id="466958" name="Rectangle 1039"/>
            <p:cNvSpPr>
              <a:spLocks noChangeArrowheads="1"/>
            </p:cNvSpPr>
            <p:nvPr userDrawn="1"/>
          </p:nvSpPr>
          <p:spPr bwMode="auto">
            <a:xfrm>
              <a:off x="719" y="1857"/>
              <a:ext cx="369" cy="40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endParaRPr lang="zh-CN" altLang="zh-CN" sz="2400" b="0" i="0" dirty="0">
                <a:latin typeface="Times New Roman" pitchFamily="18" charset="0"/>
                <a:sym typeface="Symbol" pitchFamily="18" charset="2"/>
              </a:endParaRPr>
            </a:p>
          </p:txBody>
        </p:sp>
      </p:grpSp>
      <p:sp>
        <p:nvSpPr>
          <p:cNvPr id="466961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1606551" y="250826"/>
            <a:ext cx="10479616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466962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02784" y="1347789"/>
            <a:ext cx="10479616" cy="509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7" name="Rectangle 104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 i="0">
                <a:latin typeface="Microsoft YaHei" panose="020B0503020204020204" pitchFamily="34" charset="-122"/>
                <a:sym typeface="Symbol" pitchFamily="18" charset="2"/>
              </a:defRPr>
            </a:lvl1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65329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rtl="0" fontAlgn="base">
        <a:spcBef>
          <a:spcPct val="0"/>
        </a:spcBef>
        <a:spcAft>
          <a:spcPct val="0"/>
        </a:spcAft>
        <a:defRPr sz="4000" b="0" i="0">
          <a:solidFill>
            <a:srgbClr val="C00000"/>
          </a:solidFill>
          <a:latin typeface="Microsoft YaHei" panose="020B0503020204020204" pitchFamily="34" charset="-122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rgbClr val="C00000"/>
          </a:solidFill>
          <a:latin typeface="Arial" charset="0"/>
          <a:ea typeface="黑体" pitchFamily="49" charset="-122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rgbClr val="C00000"/>
          </a:solidFill>
          <a:latin typeface="Arial" charset="0"/>
          <a:ea typeface="黑体" pitchFamily="49" charset="-122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rgbClr val="C00000"/>
          </a:solidFill>
          <a:latin typeface="Arial" charset="0"/>
          <a:ea typeface="黑体" pitchFamily="49" charset="-122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rgbClr val="C00000"/>
          </a:solidFill>
          <a:latin typeface="Arial" charset="0"/>
          <a:ea typeface="黑体" pitchFamily="49" charset="-122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C00000"/>
          </a:solidFill>
          <a:latin typeface="Arial" charset="0"/>
          <a:ea typeface="黑体" pitchFamily="49" charset="-122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C00000"/>
          </a:solidFill>
          <a:latin typeface="Arial" charset="0"/>
          <a:ea typeface="黑体" pitchFamily="49" charset="-122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C00000"/>
          </a:solidFill>
          <a:latin typeface="Arial" charset="0"/>
          <a:ea typeface="黑体" pitchFamily="49" charset="-122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C00000"/>
          </a:solidFill>
          <a:latin typeface="Arial" charset="0"/>
          <a:ea typeface="黑体" pitchFamily="49" charset="-122"/>
          <a:cs typeface="Arial" charset="0"/>
        </a:defRPr>
      </a:lvl9pPr>
    </p:titleStyle>
    <p:bodyStyle>
      <a:lvl1pPr marL="342900" indent="-342900" algn="l" rtl="0" fontAlgn="base">
        <a:spcBef>
          <a:spcPct val="1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 b="0" i="0">
          <a:solidFill>
            <a:schemeClr val="tx1"/>
          </a:solidFill>
          <a:latin typeface="Microsoft YaHei" panose="020B0503020204020204" pitchFamily="34" charset="-122"/>
          <a:ea typeface="+mn-ea"/>
          <a:cs typeface="+mn-cs"/>
        </a:defRPr>
      </a:lvl1pPr>
      <a:lvl2pPr marL="742950" indent="-285750" algn="l" rtl="0" fontAlgn="base">
        <a:spcBef>
          <a:spcPct val="1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 b="0" i="0">
          <a:solidFill>
            <a:schemeClr val="tx1"/>
          </a:solidFill>
          <a:latin typeface="Microsoft YaHei" panose="020B0503020204020204" pitchFamily="34" charset="-122"/>
          <a:ea typeface="+mn-ea"/>
          <a:cs typeface="+mn-cs"/>
        </a:defRPr>
      </a:lvl2pPr>
      <a:lvl3pPr marL="1143000" indent="-228600" algn="l" rtl="0" fontAlgn="base">
        <a:spcBef>
          <a:spcPct val="1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 b="0" i="0">
          <a:solidFill>
            <a:schemeClr val="tx1"/>
          </a:solidFill>
          <a:latin typeface="Microsoft YaHei" panose="020B0503020204020204" pitchFamily="34" charset="-122"/>
          <a:ea typeface="+mn-ea"/>
          <a:cs typeface="+mn-cs"/>
        </a:defRPr>
      </a:lvl3pPr>
      <a:lvl4pPr marL="1600200" indent="-228600" algn="l" rtl="0" fontAlgn="base">
        <a:spcBef>
          <a:spcPct val="1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 b="0" i="0">
          <a:solidFill>
            <a:schemeClr val="tx1"/>
          </a:solidFill>
          <a:latin typeface="Microsoft YaHei" panose="020B0503020204020204" pitchFamily="34" charset="-122"/>
          <a:ea typeface="+mn-ea"/>
          <a:cs typeface="+mn-cs"/>
        </a:defRPr>
      </a:lvl4pPr>
      <a:lvl5pPr marL="2057400" indent="-228600" algn="l" rtl="0" fontAlgn="base">
        <a:spcBef>
          <a:spcPct val="1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 b="0" i="0">
          <a:solidFill>
            <a:schemeClr val="tx1"/>
          </a:solidFill>
          <a:latin typeface="Microsoft YaHei" panose="020B0503020204020204" pitchFamily="34" charset="-122"/>
          <a:ea typeface="+mn-ea"/>
          <a:cs typeface="+mn-cs"/>
        </a:defRPr>
      </a:lvl5pPr>
      <a:lvl6pPr marL="2514600" indent="-228600" algn="l" rtl="0" fontAlgn="base">
        <a:spcBef>
          <a:spcPct val="1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1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1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1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2495600" y="1312167"/>
            <a:ext cx="9696400" cy="1828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>
              <a:defRPr sz="4000" b="1">
                <a:solidFill>
                  <a:srgbClr val="C00000"/>
                </a:solidFill>
                <a:latin typeface="Arial" charset="0"/>
                <a:ea typeface="黑体" pitchFamily="49" charset="-122"/>
                <a:cs typeface="Arial" charset="0"/>
              </a:defRPr>
            </a:lvl1pPr>
            <a:lvl2pPr algn="l">
              <a:defRPr sz="4000" b="1">
                <a:solidFill>
                  <a:srgbClr val="C0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>
              <a:defRPr sz="4000" b="1">
                <a:solidFill>
                  <a:srgbClr val="C0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>
              <a:defRPr sz="4000" b="1">
                <a:solidFill>
                  <a:srgbClr val="C0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>
              <a:defRPr sz="4000" b="1">
                <a:solidFill>
                  <a:srgbClr val="C0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00000"/>
                </a:solidFill>
                <a:latin typeface="Arial" charset="0"/>
                <a:ea typeface="黑体" pitchFamily="49" charset="-122"/>
                <a:cs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00000"/>
                </a:solidFill>
                <a:latin typeface="Arial" charset="0"/>
                <a:ea typeface="黑体" pitchFamily="49" charset="-122"/>
                <a:cs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00000"/>
                </a:solidFill>
                <a:latin typeface="Arial" charset="0"/>
                <a:ea typeface="黑体" pitchFamily="49" charset="-122"/>
                <a:cs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00000"/>
                </a:solidFill>
                <a:latin typeface="Arial" charset="0"/>
                <a:ea typeface="黑体" pitchFamily="49" charset="-122"/>
                <a:cs typeface="Arial" charset="0"/>
              </a:defRPr>
            </a:lvl9pPr>
          </a:lstStyle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3F9FA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" charset="0"/>
              <a:sym typeface="Wingdings" panose="05000000000000000000" pitchFamily="2" charset="2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8760296" y="4941168"/>
            <a:ext cx="2232248" cy="1324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buClr>
                <a:schemeClr val="bg2"/>
              </a:buClr>
              <a:buSzPct val="75000"/>
              <a:buFont typeface="Wingdings" pitchFamily="2" charset="2"/>
              <a:defRPr sz="3200">
                <a:solidFill>
                  <a:schemeClr val="tx1"/>
                </a:solidFill>
                <a:latin typeface="Arial" charset="0"/>
                <a:ea typeface="黑体" pitchFamily="49" charset="-122"/>
                <a:cs typeface="Arial" charset="0"/>
              </a:defRPr>
            </a:lvl1pPr>
            <a:lvl2pPr marL="742950" indent="-285750">
              <a:spcBef>
                <a:spcPct val="10000"/>
              </a:spcBef>
              <a:buClr>
                <a:schemeClr val="accent2"/>
              </a:buClr>
              <a:buSzPct val="80000"/>
              <a:buFont typeface="Wingdings" pitchFamily="2" charset="2"/>
              <a:defRPr sz="2800">
                <a:solidFill>
                  <a:schemeClr val="tx1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marL="1143000" indent="-228600">
              <a:spcBef>
                <a:spcPct val="10000"/>
              </a:spcBef>
              <a:buClr>
                <a:schemeClr val="bg2"/>
              </a:buClr>
              <a:buSzPct val="65000"/>
              <a:buFont typeface="Wingdings" pitchFamily="2" charset="2"/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marL="1600200" indent="-228600">
              <a:spcBef>
                <a:spcPct val="10000"/>
              </a:spcBef>
              <a:buClr>
                <a:schemeClr val="accent2"/>
              </a:buClr>
              <a:buSzPct val="70000"/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marL="2057400" indent="-228600">
              <a:spcBef>
                <a:spcPct val="10000"/>
              </a:spcBef>
              <a:buClr>
                <a:schemeClr val="bg2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2514600" indent="-228600" algn="ctr" fontAlgn="base">
              <a:spcBef>
                <a:spcPct val="1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  <a:cs typeface="Arial" charset="0"/>
              </a:defRPr>
            </a:lvl6pPr>
            <a:lvl7pPr marL="2971800" indent="-228600" algn="ctr" fontAlgn="base">
              <a:spcBef>
                <a:spcPct val="1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  <a:cs typeface="Arial" charset="0"/>
              </a:defRPr>
            </a:lvl7pPr>
            <a:lvl8pPr marL="3429000" indent="-228600" algn="ctr" fontAlgn="base">
              <a:spcBef>
                <a:spcPct val="1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  <a:cs typeface="Arial" charset="0"/>
              </a:defRPr>
            </a:lvl8pPr>
            <a:lvl9pPr marL="3886200" indent="-228600" algn="ctr" fontAlgn="base">
              <a:spcBef>
                <a:spcPct val="1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  <a:cs typeface="Arial" charset="0"/>
              </a:defRPr>
            </a:lvl9pPr>
          </a:lstStyle>
          <a:p>
            <a:pPr marL="0" marR="0" lvl="0" indent="0" defTabSz="914400" rtl="0" eaLnBrk="1" fontAlgn="base" latinLnBrk="0" hangingPunct="1">
              <a:lnSpc>
                <a:spcPct val="80000"/>
              </a:lnSpc>
              <a:spcBef>
                <a:spcPct val="10000"/>
              </a:spcBef>
              <a:spcAft>
                <a:spcPts val="1200"/>
              </a:spcAft>
              <a:buClr>
                <a:srgbClr val="00007D"/>
              </a:buClr>
              <a:buSzPct val="75000"/>
              <a:buFont typeface="Wingdings" pitchFamily="2" charset="2"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黑体" pitchFamily="49" charset="-122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D6CCFB5-92B5-4E73-9935-6F7C4E6F781D}"/>
              </a:ext>
            </a:extLst>
          </p:cNvPr>
          <p:cNvSpPr txBox="1"/>
          <p:nvPr/>
        </p:nvSpPr>
        <p:spPr>
          <a:xfrm>
            <a:off x="2843300" y="1571308"/>
            <a:ext cx="9001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3200" b="1" i="0" u="none" strike="noStrike" baseline="0" dirty="0">
                <a:solidFill>
                  <a:schemeClr val="bg1"/>
                </a:solidFill>
                <a:latin typeface="+mj-lt"/>
              </a:rPr>
              <a:t>GEMS: </a:t>
            </a:r>
            <a:r>
              <a:rPr lang="en-US" altLang="zh-CN" sz="3200" i="0" u="sng" strike="noStrike" baseline="0" dirty="0">
                <a:solidFill>
                  <a:schemeClr val="bg1"/>
                </a:solidFill>
                <a:latin typeface="+mj-lt"/>
              </a:rPr>
              <a:t>G</a:t>
            </a:r>
            <a:r>
              <a:rPr lang="en-US" altLang="zh-CN" sz="3200" i="0" u="none" strike="noStrike" baseline="0" dirty="0">
                <a:solidFill>
                  <a:schemeClr val="bg1"/>
                </a:solidFill>
                <a:latin typeface="+mj-lt"/>
              </a:rPr>
              <a:t>PU-</a:t>
            </a:r>
            <a:r>
              <a:rPr lang="en-US" altLang="zh-CN" sz="3200" i="0" u="sng" strike="noStrike" baseline="0" dirty="0">
                <a:solidFill>
                  <a:schemeClr val="bg1"/>
                </a:solidFill>
                <a:latin typeface="+mj-lt"/>
              </a:rPr>
              <a:t>E</a:t>
            </a:r>
            <a:r>
              <a:rPr lang="en-US" altLang="zh-CN" sz="3200" i="0" u="none" strike="noStrike" baseline="0" dirty="0">
                <a:solidFill>
                  <a:schemeClr val="bg1"/>
                </a:solidFill>
                <a:latin typeface="+mj-lt"/>
              </a:rPr>
              <a:t>nabled </a:t>
            </a:r>
            <a:r>
              <a:rPr lang="en-US" altLang="zh-CN" sz="3200" i="0" u="sng" strike="noStrike" baseline="0" dirty="0">
                <a:solidFill>
                  <a:schemeClr val="bg1"/>
                </a:solidFill>
                <a:latin typeface="+mj-lt"/>
              </a:rPr>
              <a:t>M</a:t>
            </a:r>
            <a:r>
              <a:rPr lang="en-US" altLang="zh-CN" sz="3200" i="0" u="none" strike="noStrike" baseline="0" dirty="0">
                <a:solidFill>
                  <a:schemeClr val="bg1"/>
                </a:solidFill>
                <a:latin typeface="+mj-lt"/>
              </a:rPr>
              <a:t>emory-Aware</a:t>
            </a:r>
          </a:p>
          <a:p>
            <a:pPr algn="l"/>
            <a:r>
              <a:rPr lang="en-US" altLang="zh-CN" sz="3200" i="0" u="none" strike="noStrike" baseline="0" dirty="0">
                <a:solidFill>
                  <a:schemeClr val="bg1"/>
                </a:solidFill>
                <a:latin typeface="+mj-lt"/>
              </a:rPr>
              <a:t>Model-Parallelism </a:t>
            </a:r>
            <a:r>
              <a:rPr lang="en-US" altLang="zh-CN" sz="3200" i="0" u="sng" strike="noStrike" baseline="0" dirty="0">
                <a:solidFill>
                  <a:schemeClr val="bg1"/>
                </a:solidFill>
                <a:latin typeface="+mj-lt"/>
              </a:rPr>
              <a:t>S</a:t>
            </a:r>
            <a:r>
              <a:rPr lang="en-US" altLang="zh-CN" sz="3200" i="0" u="none" strike="noStrike" baseline="0" dirty="0">
                <a:solidFill>
                  <a:schemeClr val="bg1"/>
                </a:solidFill>
                <a:latin typeface="+mj-lt"/>
              </a:rPr>
              <a:t>ystem for Distributed DNN</a:t>
            </a:r>
          </a:p>
          <a:p>
            <a:pPr algn="l"/>
            <a:r>
              <a:rPr lang="en-US" altLang="zh-CN" sz="3200" i="0" u="none" strike="noStrike" baseline="0" dirty="0">
                <a:solidFill>
                  <a:schemeClr val="bg1"/>
                </a:solidFill>
                <a:latin typeface="+mj-lt"/>
              </a:rPr>
              <a:t>Training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68AD074-537B-42AB-B429-0227C18E094C}"/>
              </a:ext>
            </a:extLst>
          </p:cNvPr>
          <p:cNvSpPr txBox="1"/>
          <p:nvPr/>
        </p:nvSpPr>
        <p:spPr>
          <a:xfrm>
            <a:off x="8760296" y="4221088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钟赟</a:t>
            </a:r>
            <a:endParaRPr lang="en-US" altLang="zh-CN" dirty="0"/>
          </a:p>
          <a:p>
            <a:r>
              <a:rPr lang="en-US" altLang="zh-CN" dirty="0"/>
              <a:t>2021/7/27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2A4AD92-AE43-45C7-941B-88CBF64960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050" b="74800"/>
          <a:stretch/>
        </p:blipFill>
        <p:spPr>
          <a:xfrm>
            <a:off x="320676" y="1196752"/>
            <a:ext cx="11277927" cy="2232248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403A9-6F57-44BB-8D80-D390D4D80500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6E4A1F9-512E-4E95-AA49-1917322E3CF7}"/>
              </a:ext>
            </a:extLst>
          </p:cNvPr>
          <p:cNvSpPr txBox="1">
            <a:spLocks/>
          </p:cNvSpPr>
          <p:nvPr/>
        </p:nvSpPr>
        <p:spPr>
          <a:xfrm>
            <a:off x="335360" y="332656"/>
            <a:ext cx="8784976" cy="72008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Method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88DBC13-4420-441C-960E-D97F734A8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00" y="3876625"/>
            <a:ext cx="10608569" cy="210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79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403A9-6F57-44BB-8D80-D390D4D80500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6E4A1F9-512E-4E95-AA49-1917322E3CF7}"/>
              </a:ext>
            </a:extLst>
          </p:cNvPr>
          <p:cNvSpPr txBox="1">
            <a:spLocks/>
          </p:cNvSpPr>
          <p:nvPr/>
        </p:nvSpPr>
        <p:spPr>
          <a:xfrm>
            <a:off x="335360" y="332656"/>
            <a:ext cx="8784976" cy="72008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Method: GEMS-MASTER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ED22083-B543-41D3-8757-768717F8CE83}"/>
              </a:ext>
            </a:extLst>
          </p:cNvPr>
          <p:cNvSpPr txBox="1"/>
          <p:nvPr/>
        </p:nvSpPr>
        <p:spPr>
          <a:xfrm>
            <a:off x="1199456" y="4448857"/>
            <a:ext cx="61023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2400" b="0" i="0" u="none" strike="noStrike" baseline="0" dirty="0">
                <a:latin typeface="NimbusRomNo9L"/>
              </a:rPr>
              <a:t>2 model replicas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NimbusRomNo9L"/>
              </a:rPr>
              <a:t>compute replications η=4</a:t>
            </a:r>
            <a:endParaRPr lang="en-US" altLang="zh-CN" sz="2400" b="0" i="0" u="none" strike="noStrike" baseline="0" dirty="0">
              <a:latin typeface="NimbusRomNo9L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2400" b="0" i="0" u="none" strike="noStrike" baseline="0" dirty="0">
                <a:latin typeface="NimbusRomNo9L"/>
              </a:rPr>
              <a:t>train a model with any batch size </a:t>
            </a:r>
            <a:endParaRPr lang="zh-CN" altLang="en-US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9C6987F-7763-46DC-816F-C72398F07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64" y="2060848"/>
            <a:ext cx="11449272" cy="197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922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403A9-6F57-44BB-8D80-D390D4D80500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6E4A1F9-512E-4E95-AA49-1917322E3CF7}"/>
              </a:ext>
            </a:extLst>
          </p:cNvPr>
          <p:cNvSpPr txBox="1">
            <a:spLocks/>
          </p:cNvSpPr>
          <p:nvPr/>
        </p:nvSpPr>
        <p:spPr>
          <a:xfrm>
            <a:off x="335360" y="332656"/>
            <a:ext cx="8784976" cy="72008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Method: GEMS-HY Basic 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ED22083-B543-41D3-8757-768717F8CE83}"/>
              </a:ext>
            </a:extLst>
          </p:cNvPr>
          <p:cNvSpPr txBox="1"/>
          <p:nvPr/>
        </p:nvSpPr>
        <p:spPr>
          <a:xfrm>
            <a:off x="8894228" y="2564904"/>
            <a:ext cx="322404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2400" dirty="0"/>
              <a:t>improve scalability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2400" dirty="0"/>
              <a:t>communicator: processes of same model partition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5268C76-343A-4960-8903-AA94A5D81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1669455"/>
            <a:ext cx="7855298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47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403A9-6F57-44BB-8D80-D390D4D80500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6E4A1F9-512E-4E95-AA49-1917322E3CF7}"/>
              </a:ext>
            </a:extLst>
          </p:cNvPr>
          <p:cNvSpPr txBox="1">
            <a:spLocks/>
          </p:cNvSpPr>
          <p:nvPr/>
        </p:nvSpPr>
        <p:spPr>
          <a:xfrm>
            <a:off x="335360" y="332656"/>
            <a:ext cx="8784976" cy="72008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Method: GEMS-HY MAST  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4F0FEC-2571-463A-817E-F656595C9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480" y="1255542"/>
            <a:ext cx="8496944" cy="510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147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403A9-6F57-44BB-8D80-D390D4D80500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6E4A1F9-512E-4E95-AA49-1917322E3CF7}"/>
              </a:ext>
            </a:extLst>
          </p:cNvPr>
          <p:cNvSpPr txBox="1">
            <a:spLocks/>
          </p:cNvSpPr>
          <p:nvPr/>
        </p:nvSpPr>
        <p:spPr>
          <a:xfrm>
            <a:off x="335360" y="332656"/>
            <a:ext cx="8784976" cy="72008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Analytical Model 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AC2696F-4041-46CF-8827-B1991F5123F0}"/>
              </a:ext>
            </a:extLst>
          </p:cNvPr>
          <p:cNvSpPr txBox="1"/>
          <p:nvPr/>
        </p:nvSpPr>
        <p:spPr>
          <a:xfrm>
            <a:off x="1199456" y="1036092"/>
            <a:ext cx="9577064" cy="2897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NimbusRomNo9L"/>
              </a:rPr>
              <a:t>Basic Model Parallelism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i="1" dirty="0" err="1"/>
              <a:t>T</a:t>
            </a:r>
            <a:r>
              <a:rPr lang="en-US" altLang="zh-CN" sz="1600" i="1" dirty="0" err="1"/>
              <a:t>compute</a:t>
            </a:r>
            <a:r>
              <a:rPr lang="en-US" altLang="zh-CN" sz="2400" dirty="0"/>
              <a:t> : time spent in forward and backward pass in each partition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i="1" dirty="0" err="1"/>
              <a:t>T</a:t>
            </a:r>
            <a:r>
              <a:rPr lang="en-US" altLang="zh-CN" sz="1600" i="1" dirty="0" err="1"/>
              <a:t>communication</a:t>
            </a:r>
            <a:r>
              <a:rPr lang="en-US" altLang="zh-CN" sz="2400" dirty="0"/>
              <a:t> : time spent in communication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i="1" dirty="0" err="1"/>
              <a:t>UnderutilizedCompute</a:t>
            </a:r>
            <a:r>
              <a:rPr lang="en-US" altLang="zh-CN" i="1" dirty="0" err="1"/>
              <a:t>i</a:t>
            </a:r>
            <a:r>
              <a:rPr lang="en-US" altLang="zh-CN" sz="2400" dirty="0"/>
              <a:t> </a:t>
            </a:r>
            <a:r>
              <a:rPr lang="zh-CN" altLang="en-US" sz="2400" dirty="0"/>
              <a:t>：</a:t>
            </a:r>
            <a:r>
              <a:rPr lang="en-US" altLang="zh-CN" sz="2400" dirty="0"/>
              <a:t>time when the </a:t>
            </a:r>
            <a:r>
              <a:rPr lang="en-US" altLang="zh-CN" sz="2400" dirty="0" err="1"/>
              <a:t>i</a:t>
            </a:r>
            <a:r>
              <a:rPr lang="en-US" altLang="zh-CN" sz="2000" dirty="0" err="1"/>
              <a:t>th</a:t>
            </a:r>
            <a:r>
              <a:rPr lang="en-US" altLang="zh-CN" sz="2400" dirty="0"/>
              <a:t> GPU is idle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i="1" dirty="0" err="1"/>
              <a:t>lat</a:t>
            </a:r>
            <a:r>
              <a:rPr lang="en-US" altLang="zh-CN" sz="1400" i="1" dirty="0" err="1"/>
              <a:t>ij</a:t>
            </a:r>
            <a:r>
              <a:rPr lang="en-US" altLang="zh-CN" sz="2400" dirty="0"/>
              <a:t> :</a:t>
            </a:r>
            <a:r>
              <a:rPr lang="zh-CN" altLang="en-US" sz="2400" dirty="0"/>
              <a:t> </a:t>
            </a:r>
            <a:r>
              <a:rPr lang="en-US" altLang="zh-CN" sz="2400" dirty="0"/>
              <a:t>the latency of sending a message from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to j</a:t>
            </a:r>
            <a:endParaRPr lang="zh-CN" altLang="en-US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9DB13A0-DCA7-4D40-BE91-B06CA7E5E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472" y="3921558"/>
            <a:ext cx="4392004" cy="205418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B42C408-0E54-4DA8-ADD6-CDE4AFD76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590" y="6177416"/>
            <a:ext cx="6553768" cy="6248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9E1695E-613F-4AF5-9997-FF335462C4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832" b="42970"/>
          <a:stretch/>
        </p:blipFill>
        <p:spPr>
          <a:xfrm>
            <a:off x="940320" y="4527096"/>
            <a:ext cx="4798108" cy="10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462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403A9-6F57-44BB-8D80-D390D4D80500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6E4A1F9-512E-4E95-AA49-1917322E3CF7}"/>
              </a:ext>
            </a:extLst>
          </p:cNvPr>
          <p:cNvSpPr txBox="1">
            <a:spLocks/>
          </p:cNvSpPr>
          <p:nvPr/>
        </p:nvSpPr>
        <p:spPr>
          <a:xfrm>
            <a:off x="335360" y="332656"/>
            <a:ext cx="8784976" cy="72008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Analytical Model 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AC2696F-4041-46CF-8827-B1991F5123F0}"/>
              </a:ext>
            </a:extLst>
          </p:cNvPr>
          <p:cNvSpPr txBox="1"/>
          <p:nvPr/>
        </p:nvSpPr>
        <p:spPr>
          <a:xfrm>
            <a:off x="1199456" y="1036092"/>
            <a:ext cx="9577064" cy="123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NimbusRomNo9L"/>
              </a:rPr>
              <a:t>Model Parallelism with Delayed Synchronization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0" i="0" u="none" strike="noStrike" baseline="0" dirty="0">
                <a:solidFill>
                  <a:srgbClr val="000000"/>
                </a:solidFill>
                <a:latin typeface="NimbusRomNo9L"/>
              </a:rPr>
              <a:t>batch size </a:t>
            </a:r>
            <a:r>
              <a:rPr lang="en-US" altLang="zh-CN" sz="2400" dirty="0">
                <a:solidFill>
                  <a:srgbClr val="000000"/>
                </a:solidFill>
                <a:latin typeface="NimbusRomNo9L"/>
              </a:rPr>
              <a:t>= </a:t>
            </a:r>
            <a:r>
              <a:rPr lang="en-US" altLang="zh-CN" sz="2400" b="0" i="0" u="none" strike="noStrike" baseline="0" dirty="0">
                <a:solidFill>
                  <a:srgbClr val="000000"/>
                </a:solidFill>
                <a:latin typeface="NimbusRomNo9L"/>
              </a:rPr>
              <a:t>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9DB13A0-DCA7-4D40-BE91-B06CA7E5E6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874" b="24860"/>
          <a:stretch/>
        </p:blipFill>
        <p:spPr>
          <a:xfrm>
            <a:off x="4295800" y="5670713"/>
            <a:ext cx="4715152" cy="82183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0BC70C1-FE44-457C-B5BD-78E2F6B87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760" y="4683060"/>
            <a:ext cx="5361063" cy="8218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217DEDC-447E-483D-A7E4-A7FB640805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9113" y="2110512"/>
            <a:ext cx="5361063" cy="205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271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403A9-6F57-44BB-8D80-D390D4D80500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6E4A1F9-512E-4E95-AA49-1917322E3CF7}"/>
              </a:ext>
            </a:extLst>
          </p:cNvPr>
          <p:cNvSpPr txBox="1">
            <a:spLocks/>
          </p:cNvSpPr>
          <p:nvPr/>
        </p:nvSpPr>
        <p:spPr>
          <a:xfrm>
            <a:off x="335360" y="332656"/>
            <a:ext cx="8784976" cy="72008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Analytical Model 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AC2696F-4041-46CF-8827-B1991F5123F0}"/>
              </a:ext>
            </a:extLst>
          </p:cNvPr>
          <p:cNvSpPr txBox="1"/>
          <p:nvPr/>
        </p:nvSpPr>
        <p:spPr>
          <a:xfrm>
            <a:off x="948656" y="1214453"/>
            <a:ext cx="9577064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NimbusRomNo9L"/>
              </a:rPr>
              <a:t>GEMS-MAST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5A13A9-6E3A-48EC-B1AC-5BCB9F168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950" y="4181446"/>
            <a:ext cx="6264696" cy="146210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3C3DAC6-1E77-4EEE-A89D-B277C7E2D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2568" y="5514642"/>
            <a:ext cx="8001460" cy="9986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305C4A7-AFF8-4C0B-B951-688CB2DD87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2108" y="2037017"/>
            <a:ext cx="9107784" cy="180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081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403A9-6F57-44BB-8D80-D390D4D80500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6E4A1F9-512E-4E95-AA49-1917322E3CF7}"/>
              </a:ext>
            </a:extLst>
          </p:cNvPr>
          <p:cNvSpPr txBox="1">
            <a:spLocks/>
          </p:cNvSpPr>
          <p:nvPr/>
        </p:nvSpPr>
        <p:spPr>
          <a:xfrm>
            <a:off x="335360" y="332656"/>
            <a:ext cx="8784976" cy="72008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Analytical Model 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AC2696F-4041-46CF-8827-B1991F5123F0}"/>
              </a:ext>
            </a:extLst>
          </p:cNvPr>
          <p:cNvSpPr txBox="1"/>
          <p:nvPr/>
        </p:nvSpPr>
        <p:spPr>
          <a:xfrm>
            <a:off x="948656" y="1214453"/>
            <a:ext cx="9577064" cy="123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NimbusRomNo9L"/>
              </a:rPr>
              <a:t>GEMS-MASTER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0" i="0" u="none" strike="noStrike" baseline="0" dirty="0">
                <a:solidFill>
                  <a:srgbClr val="000000"/>
                </a:solidFill>
                <a:latin typeface="NimbusRomNo9L"/>
              </a:rPr>
              <a:t>the number of replications : η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5428822-5F50-491F-9DFF-B55530967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584" y="2567873"/>
            <a:ext cx="7239278" cy="367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55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403A9-6F57-44BB-8D80-D390D4D80500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6E4A1F9-512E-4E95-AA49-1917322E3CF7}"/>
              </a:ext>
            </a:extLst>
          </p:cNvPr>
          <p:cNvSpPr txBox="1">
            <a:spLocks/>
          </p:cNvSpPr>
          <p:nvPr/>
        </p:nvSpPr>
        <p:spPr>
          <a:xfrm>
            <a:off x="335360" y="332656"/>
            <a:ext cx="8784976" cy="72008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Performance Evaluation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188525C-FF9D-48A8-A069-2691C279D00E}"/>
              </a:ext>
            </a:extLst>
          </p:cNvPr>
          <p:cNvSpPr txBox="1"/>
          <p:nvPr/>
        </p:nvSpPr>
        <p:spPr>
          <a:xfrm>
            <a:off x="767408" y="1464488"/>
            <a:ext cx="10297144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In-depth Performance Evaluation of various GEMS approaches</a:t>
            </a:r>
          </a:p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GEMS vs. existing frameworks that offer model/hybrid parallelism </a:t>
            </a:r>
          </a:p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Impact of GEMS on a real-world digital pathology problem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003E03D-9B0B-4207-A750-03637CB9B67E}"/>
              </a:ext>
            </a:extLst>
          </p:cNvPr>
          <p:cNvSpPr txBox="1"/>
          <p:nvPr/>
        </p:nvSpPr>
        <p:spPr>
          <a:xfrm>
            <a:off x="767408" y="3645024"/>
            <a:ext cx="979308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NimbusRomNo9L"/>
              </a:rPr>
              <a:t>Evaluation Platform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b="0" i="0" u="none" strike="noStrike" baseline="0" dirty="0" err="1">
                <a:solidFill>
                  <a:srgbClr val="000000"/>
                </a:solidFill>
                <a:latin typeface="NimbusRomNo9L"/>
              </a:rPr>
              <a:t>OpenPOWER</a:t>
            </a:r>
            <a:r>
              <a:rPr lang="en-US" altLang="zh-CN" sz="2400" b="0" i="0" u="none" strike="noStrike" baseline="0" dirty="0">
                <a:solidFill>
                  <a:srgbClr val="000000"/>
                </a:solidFill>
                <a:latin typeface="NimbusRomNo9L"/>
              </a:rPr>
              <a:t> system: POWER9 processors, 4 NVIDIA Volta V100 GPUs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b="0" i="0" u="none" strike="noStrike" baseline="0" dirty="0">
                <a:solidFill>
                  <a:srgbClr val="000000"/>
                </a:solidFill>
                <a:latin typeface="NimbusRomNo9L"/>
              </a:rPr>
              <a:t>TensorFlow v1.14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b="0" i="0" u="none" strike="noStrike" baseline="0" dirty="0" err="1">
                <a:solidFill>
                  <a:srgbClr val="000000"/>
                </a:solidFill>
                <a:latin typeface="NimbusRomNo9L"/>
              </a:rPr>
              <a:t>ResNet</a:t>
            </a:r>
            <a:r>
              <a:rPr lang="en-US" altLang="zh-CN" sz="2400" b="0" i="0" u="none" strike="noStrike" baseline="0" dirty="0">
                <a:solidFill>
                  <a:srgbClr val="000000"/>
                </a:solidFill>
                <a:latin typeface="NimbusRomNo9L"/>
              </a:rPr>
              <a:t>  </a:t>
            </a:r>
            <a:endParaRPr lang="zh-CN" altLang="en-US" sz="2400" b="0" i="0" u="none" strike="noStrike" baseline="0" dirty="0">
              <a:solidFill>
                <a:srgbClr val="000000"/>
              </a:solidFill>
              <a:latin typeface="NimbusRomNo9L"/>
            </a:endParaRPr>
          </a:p>
        </p:txBody>
      </p:sp>
    </p:spTree>
    <p:extLst>
      <p:ext uri="{BB962C8B-B14F-4D97-AF65-F5344CB8AC3E}">
        <p14:creationId xmlns:p14="http://schemas.microsoft.com/office/powerpoint/2010/main" val="1466411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0A87F30-D4B9-442F-9405-1F58CDAC1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981" y="1988840"/>
            <a:ext cx="6247619" cy="376190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403A9-6F57-44BB-8D80-D390D4D80500}" type="slidenum">
              <a:rPr lang="zh-CN" altLang="en-US" smtClean="0"/>
              <a:pPr/>
              <a:t>19</a:t>
            </a:fld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6E4A1F9-512E-4E95-AA49-1917322E3CF7}"/>
              </a:ext>
            </a:extLst>
          </p:cNvPr>
          <p:cNvSpPr txBox="1">
            <a:spLocks/>
          </p:cNvSpPr>
          <p:nvPr/>
        </p:nvSpPr>
        <p:spPr>
          <a:xfrm>
            <a:off x="335360" y="332656"/>
            <a:ext cx="8784976" cy="72008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Performance Evaluation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71C1E8-33B3-4262-9DAD-DB839CA38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77" y="1823591"/>
            <a:ext cx="6456090" cy="334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557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403A9-6F57-44BB-8D80-D390D4D80500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6E4A1F9-512E-4E95-AA49-1917322E3CF7}"/>
              </a:ext>
            </a:extLst>
          </p:cNvPr>
          <p:cNvSpPr txBox="1">
            <a:spLocks/>
          </p:cNvSpPr>
          <p:nvPr/>
        </p:nvSpPr>
        <p:spPr>
          <a:xfrm>
            <a:off x="335360" y="332656"/>
            <a:ext cx="8784976" cy="72008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46CC22F-5104-4310-A536-512DE6042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920" y="1065064"/>
            <a:ext cx="5790476" cy="365714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306738F-C630-4351-90CF-B78B303CB0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76" r="6050" b="22386"/>
          <a:stretch/>
        </p:blipFill>
        <p:spPr>
          <a:xfrm>
            <a:off x="5522329" y="4281528"/>
            <a:ext cx="5942356" cy="205460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C6E2010-D3F4-454A-B170-2AA798D49BC4}"/>
              </a:ext>
            </a:extLst>
          </p:cNvPr>
          <p:cNvSpPr txBox="1"/>
          <p:nvPr/>
        </p:nvSpPr>
        <p:spPr>
          <a:xfrm>
            <a:off x="623392" y="1227291"/>
            <a:ext cx="5197226" cy="4744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DL-based Parallel strategies</a:t>
            </a:r>
            <a:endParaRPr lang="zh-CN" altLang="en-US" sz="2800" b="1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/>
              <a:t>Data Parallelism 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offers near-linear scaling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limitation :  </a:t>
            </a:r>
            <a:r>
              <a:rPr lang="en-US" altLang="zh-CN" sz="2400" dirty="0">
                <a:solidFill>
                  <a:srgbClr val="FF0000"/>
                </a:solidFill>
              </a:rPr>
              <a:t>too large models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/>
              <a:t>Model Parallelism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assign the model to multiple GPUs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Hybrid parallelism</a:t>
            </a:r>
            <a:endParaRPr lang="zh-CN" alt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741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75A185F-8E06-4094-B636-682018A23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403A9-6F57-44BB-8D80-D390D4D80500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2C8578-8E6B-4DB6-8F9A-4BE64C2A2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1716980"/>
            <a:ext cx="6120680" cy="3325409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F41C7A94-CFF0-46F4-BCB5-F624C7A4BF79}"/>
              </a:ext>
            </a:extLst>
          </p:cNvPr>
          <p:cNvSpPr txBox="1">
            <a:spLocks/>
          </p:cNvSpPr>
          <p:nvPr/>
        </p:nvSpPr>
        <p:spPr>
          <a:xfrm>
            <a:off x="335360" y="332656"/>
            <a:ext cx="8784976" cy="72008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Performance Evaluation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29755EE-7508-4042-A1B5-98A0B3CDD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544" y="1786143"/>
            <a:ext cx="5293096" cy="3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04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75A185F-8E06-4094-B636-682018A23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403A9-6F57-44BB-8D80-D390D4D80500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41C7A94-CFF0-46F4-BCB5-F624C7A4BF79}"/>
              </a:ext>
            </a:extLst>
          </p:cNvPr>
          <p:cNvSpPr txBox="1">
            <a:spLocks/>
          </p:cNvSpPr>
          <p:nvPr/>
        </p:nvSpPr>
        <p:spPr>
          <a:xfrm>
            <a:off x="335360" y="332656"/>
            <a:ext cx="8784976" cy="72008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Performance Evaluation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9335640-5880-4B93-A245-9C5923FA1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59" y="1452356"/>
            <a:ext cx="6151619" cy="27687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5C878DA-0342-4F6E-8C52-147ECFEA5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423" y="2855036"/>
            <a:ext cx="5878977" cy="262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20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75A185F-8E06-4094-B636-682018A23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403A9-6F57-44BB-8D80-D390D4D80500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41C7A94-CFF0-46F4-BCB5-F624C7A4BF79}"/>
              </a:ext>
            </a:extLst>
          </p:cNvPr>
          <p:cNvSpPr txBox="1">
            <a:spLocks/>
          </p:cNvSpPr>
          <p:nvPr/>
        </p:nvSpPr>
        <p:spPr>
          <a:xfrm>
            <a:off x="335360" y="332656"/>
            <a:ext cx="8784976" cy="72008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Performance Evaluation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6D0D1F8-CEF6-4305-ABFF-93DE3A5D9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816" y="1172476"/>
            <a:ext cx="7184368" cy="509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145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403A9-6F57-44BB-8D80-D390D4D80500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6E4A1F9-512E-4E95-AA49-1917322E3CF7}"/>
              </a:ext>
            </a:extLst>
          </p:cNvPr>
          <p:cNvSpPr txBox="1">
            <a:spLocks/>
          </p:cNvSpPr>
          <p:nvPr/>
        </p:nvSpPr>
        <p:spPr>
          <a:xfrm>
            <a:off x="335360" y="332656"/>
            <a:ext cx="8784976" cy="72008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Contribution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735B481-3B97-41B1-8C7E-566256D2602E}"/>
              </a:ext>
            </a:extLst>
          </p:cNvPr>
          <p:cNvSpPr txBox="1"/>
          <p:nvPr/>
        </p:nvSpPr>
        <p:spPr>
          <a:xfrm>
            <a:off x="479376" y="1052736"/>
            <a:ext cx="1123324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/>
              <a:t>GEMS</a:t>
            </a:r>
            <a:r>
              <a:rPr lang="en-US" altLang="zh-CN" sz="2400" dirty="0"/>
              <a:t>: an integrated system that provides </a:t>
            </a:r>
            <a:r>
              <a:rPr lang="en-US" altLang="zh-CN" sz="2400" dirty="0">
                <a:solidFill>
                  <a:srgbClr val="FF0000"/>
                </a:solidFill>
              </a:rPr>
              <a:t>memory-efficient</a:t>
            </a:r>
            <a:r>
              <a:rPr lang="en-US" altLang="zh-CN" sz="2400" dirty="0"/>
              <a:t> model parallel training and scalable hybrid parallel training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propose several </a:t>
            </a:r>
            <a:r>
              <a:rPr lang="en-US" altLang="zh-CN" sz="2400" b="1" dirty="0"/>
              <a:t>design schemes</a:t>
            </a:r>
            <a:r>
              <a:rPr lang="en-US" altLang="zh-CN" sz="2400" dirty="0"/>
              <a:t>: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Basic Model Parallelism (</a:t>
            </a:r>
            <a:r>
              <a:rPr lang="en-US" altLang="zh-CN" sz="2400" dirty="0">
                <a:solidFill>
                  <a:srgbClr val="FF0000"/>
                </a:solidFill>
              </a:rPr>
              <a:t>GEMS-Basic</a:t>
            </a:r>
            <a:r>
              <a:rPr lang="en-US" altLang="zh-CN" sz="2400" dirty="0"/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Memory Aware Synchronized Training (</a:t>
            </a:r>
            <a:r>
              <a:rPr lang="en-US" altLang="zh-CN" sz="2400" dirty="0">
                <a:solidFill>
                  <a:srgbClr val="FF0000"/>
                </a:solidFill>
              </a:rPr>
              <a:t>GEMS-MAST</a:t>
            </a:r>
            <a:r>
              <a:rPr lang="en-US" altLang="zh-CN" sz="2400" dirty="0"/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Memory Aware Synchronized Training with Enhanced Replications (</a:t>
            </a:r>
            <a:r>
              <a:rPr lang="en-US" altLang="zh-CN" sz="2400" dirty="0">
                <a:solidFill>
                  <a:srgbClr val="FF0000"/>
                </a:solidFill>
              </a:rPr>
              <a:t>GEMS-MASTER</a:t>
            </a:r>
            <a:r>
              <a:rPr lang="en-US" altLang="zh-CN" sz="2400" dirty="0"/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FF0000"/>
                </a:solidFill>
              </a:rPr>
              <a:t>GEMS-Hybrid</a:t>
            </a:r>
            <a:r>
              <a:rPr lang="en-US" altLang="zh-CN" sz="2400" dirty="0"/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FF0000"/>
                </a:solidFill>
              </a:rPr>
              <a:t>1.36</a:t>
            </a:r>
            <a:r>
              <a:rPr lang="en-US" altLang="zh-CN" sz="2400" dirty="0"/>
              <a:t>× speedup with MAST and </a:t>
            </a:r>
            <a:r>
              <a:rPr lang="en-US" altLang="zh-CN" sz="2400" dirty="0">
                <a:solidFill>
                  <a:srgbClr val="FF0000"/>
                </a:solidFill>
              </a:rPr>
              <a:t>1.83</a:t>
            </a:r>
            <a:r>
              <a:rPr lang="en-US" altLang="zh-CN" sz="2400" dirty="0"/>
              <a:t>× speedup with MASTER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near-linear scaling (97.32%) of hybrid parallel training on 1,024 Volta V100 GPUs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reduce the training time for ResNet-110-v2 from seven hours to 28 minutes</a:t>
            </a:r>
          </a:p>
          <a:p>
            <a:pPr lvl="1"/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942442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403A9-6F57-44BB-8D80-D390D4D80500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6E4A1F9-512E-4E95-AA49-1917322E3CF7}"/>
              </a:ext>
            </a:extLst>
          </p:cNvPr>
          <p:cNvSpPr txBox="1">
            <a:spLocks/>
          </p:cNvSpPr>
          <p:nvPr/>
        </p:nvSpPr>
        <p:spPr>
          <a:xfrm>
            <a:off x="335360" y="332656"/>
            <a:ext cx="8784976" cy="72008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Motivation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85E07B-7046-4729-AF98-C1C0F534F18A}"/>
              </a:ext>
            </a:extLst>
          </p:cNvPr>
          <p:cNvSpPr txBox="1"/>
          <p:nvPr/>
        </p:nvSpPr>
        <p:spPr>
          <a:xfrm>
            <a:off x="551384" y="1196752"/>
            <a:ext cx="10657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/>
              <a:t>Basic Model parallelism</a:t>
            </a:r>
            <a:r>
              <a:rPr lang="en-US" altLang="zh-CN" sz="2400" dirty="0"/>
              <a:t>: Under-utilization of Memory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1DF73EB-CAA9-4FA8-897B-78A7B08F0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687" y="1988840"/>
            <a:ext cx="7961905" cy="427619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EF2720D-EBAE-47E7-A927-BFD978B109AB}"/>
              </a:ext>
            </a:extLst>
          </p:cNvPr>
          <p:cNvSpPr txBox="1"/>
          <p:nvPr/>
        </p:nvSpPr>
        <p:spPr>
          <a:xfrm>
            <a:off x="767408" y="2511108"/>
            <a:ext cx="6102350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NimbusRomNo9L"/>
              </a:rPr>
              <a:t>D</a:t>
            </a:r>
            <a:r>
              <a:rPr lang="en-US" altLang="zh-CN" sz="2400" b="1" i="0" u="none" strike="noStrike" baseline="0" dirty="0">
                <a:solidFill>
                  <a:srgbClr val="000000"/>
                </a:solidFill>
                <a:latin typeface="NimbusRomNo9L"/>
              </a:rPr>
              <a:t>ata dependency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Forward pass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L</a:t>
            </a:r>
            <a:r>
              <a:rPr lang="en-US" altLang="zh-CN" sz="1600" dirty="0"/>
              <a:t>i </a:t>
            </a:r>
            <a:r>
              <a:rPr lang="en-US" altLang="zh-CN" sz="2400" dirty="0"/>
              <a:t>-&gt; L</a:t>
            </a:r>
            <a:r>
              <a:rPr lang="en-US" altLang="zh-CN" sz="1600" dirty="0"/>
              <a:t>i+1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Backward pass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L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-&gt; L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i-1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29193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403A9-6F57-44BB-8D80-D390D4D80500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6E4A1F9-512E-4E95-AA49-1917322E3CF7}"/>
              </a:ext>
            </a:extLst>
          </p:cNvPr>
          <p:cNvSpPr txBox="1">
            <a:spLocks/>
          </p:cNvSpPr>
          <p:nvPr/>
        </p:nvSpPr>
        <p:spPr>
          <a:xfrm>
            <a:off x="335360" y="332656"/>
            <a:ext cx="8784976" cy="72008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Challenges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735B481-3B97-41B1-8C7E-566256D2602E}"/>
              </a:ext>
            </a:extLst>
          </p:cNvPr>
          <p:cNvSpPr txBox="1"/>
          <p:nvPr/>
        </p:nvSpPr>
        <p:spPr>
          <a:xfrm>
            <a:off x="767408" y="1471015"/>
            <a:ext cx="10657184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/>
              <a:t>GPU-based Communication in TensorFlow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overlap communication with computation: serializability problem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mpi4py: </a:t>
            </a:r>
            <a:r>
              <a:rPr lang="en-US" altLang="zh-CN" sz="2400" dirty="0" err="1"/>
              <a:t>Numpy</a:t>
            </a:r>
            <a:r>
              <a:rPr lang="en-US" altLang="zh-CN" sz="2400" dirty="0"/>
              <a:t> or </a:t>
            </a:r>
            <a:r>
              <a:rPr lang="en-US" altLang="zh-CN" sz="2400" dirty="0" err="1"/>
              <a:t>Numba</a:t>
            </a:r>
            <a:r>
              <a:rPr lang="en-US" altLang="zh-CN" sz="2400" dirty="0"/>
              <a:t> arrays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/>
              <a:t>Memory management in TensorFlow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no memory management functionalities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/>
              <a:t>Scaling Memory-Aware solutions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model parallelism: fit DNN to a small number of GPUs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apply data parallelism: supports parameters split across GPUs</a:t>
            </a:r>
          </a:p>
        </p:txBody>
      </p:sp>
    </p:spTree>
    <p:extLst>
      <p:ext uri="{BB962C8B-B14F-4D97-AF65-F5344CB8AC3E}">
        <p14:creationId xmlns:p14="http://schemas.microsoft.com/office/powerpoint/2010/main" val="2263355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403A9-6F57-44BB-8D80-D390D4D80500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6E4A1F9-512E-4E95-AA49-1917322E3CF7}"/>
              </a:ext>
            </a:extLst>
          </p:cNvPr>
          <p:cNvSpPr txBox="1">
            <a:spLocks/>
          </p:cNvSpPr>
          <p:nvPr/>
        </p:nvSpPr>
        <p:spPr>
          <a:xfrm>
            <a:off x="335360" y="332656"/>
            <a:ext cx="8784976" cy="72008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b="0" i="0" u="none" strike="noStrike" baseline="0" dirty="0">
                <a:solidFill>
                  <a:srgbClr val="000000"/>
                </a:solidFill>
                <a:latin typeface="NimbusRomNo9L"/>
              </a:rPr>
              <a:t>Limitations in Model Parallelism   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8F0BE8E-E6B6-456D-A6F7-742EB40CBB11}"/>
              </a:ext>
            </a:extLst>
          </p:cNvPr>
          <p:cNvSpPr txBox="1"/>
          <p:nvPr/>
        </p:nvSpPr>
        <p:spPr>
          <a:xfrm>
            <a:off x="1703512" y="4221088"/>
            <a:ext cx="8445492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Under-utilization of resources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complex implementation compared to data parallelism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C63173-5DCF-4F8F-8B21-72F9B30D943B}"/>
              </a:ext>
            </a:extLst>
          </p:cNvPr>
          <p:cNvSpPr txBox="1"/>
          <p:nvPr/>
        </p:nvSpPr>
        <p:spPr>
          <a:xfrm>
            <a:off x="839416" y="1340768"/>
            <a:ext cx="4069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Basic Model Parallelism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6E5A8FB-8E97-421B-AA00-A4DB289DC0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970"/>
          <a:stretch/>
        </p:blipFill>
        <p:spPr>
          <a:xfrm>
            <a:off x="1009860" y="2458588"/>
            <a:ext cx="10172280" cy="10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98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403A9-6F57-44BB-8D80-D390D4D80500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6E4A1F9-512E-4E95-AA49-1917322E3CF7}"/>
              </a:ext>
            </a:extLst>
          </p:cNvPr>
          <p:cNvSpPr txBox="1">
            <a:spLocks/>
          </p:cNvSpPr>
          <p:nvPr/>
        </p:nvSpPr>
        <p:spPr>
          <a:xfrm>
            <a:off x="335360" y="332656"/>
            <a:ext cx="8784976" cy="72008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b="0" i="0" u="none" strike="noStrike" baseline="0" dirty="0">
                <a:solidFill>
                  <a:srgbClr val="000000"/>
                </a:solidFill>
                <a:latin typeface="NimbusRomNo9L"/>
              </a:rPr>
              <a:t>Limitations in Model Parallelism   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8F0BE8E-E6B6-456D-A6F7-742EB40CBB11}"/>
              </a:ext>
            </a:extLst>
          </p:cNvPr>
          <p:cNvSpPr txBox="1"/>
          <p:nvPr/>
        </p:nvSpPr>
        <p:spPr>
          <a:xfrm>
            <a:off x="1559496" y="4945697"/>
            <a:ext cx="8445492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parts=DNN splits, limited by Batch Size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poor performance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C63173-5DCF-4F8F-8B21-72F9B30D943B}"/>
              </a:ext>
            </a:extLst>
          </p:cNvPr>
          <p:cNvSpPr txBox="1"/>
          <p:nvPr/>
        </p:nvSpPr>
        <p:spPr>
          <a:xfrm>
            <a:off x="839416" y="1340768"/>
            <a:ext cx="5483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Model Parallelism with </a:t>
            </a:r>
            <a:r>
              <a:rPr lang="en-US" altLang="zh-CN" sz="2800" b="1" dirty="0"/>
              <a:t>Pipelining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2DE414-0ACF-497B-AB32-60A854E7F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2152020"/>
            <a:ext cx="6645292" cy="267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712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403A9-6F57-44BB-8D80-D390D4D80500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6E4A1F9-512E-4E95-AA49-1917322E3CF7}"/>
              </a:ext>
            </a:extLst>
          </p:cNvPr>
          <p:cNvSpPr txBox="1">
            <a:spLocks/>
          </p:cNvSpPr>
          <p:nvPr/>
        </p:nvSpPr>
        <p:spPr>
          <a:xfrm>
            <a:off x="335360" y="332656"/>
            <a:ext cx="8784976" cy="72008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b="0" i="0" u="none" strike="noStrike" baseline="0" dirty="0">
                <a:solidFill>
                  <a:srgbClr val="000000"/>
                </a:solidFill>
                <a:latin typeface="NimbusRomNo9L"/>
              </a:rPr>
              <a:t>Limitations in Model Parallelism   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8F0BE8E-E6B6-456D-A6F7-742EB40CBB11}"/>
              </a:ext>
            </a:extLst>
          </p:cNvPr>
          <p:cNvSpPr txBox="1"/>
          <p:nvPr/>
        </p:nvSpPr>
        <p:spPr>
          <a:xfrm>
            <a:off x="1610948" y="4725767"/>
            <a:ext cx="8445492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Update parameters after N backward passes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DNN size and image size too large: e.g. Batch Size = 1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emulate BS = 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C63173-5DCF-4F8F-8B21-72F9B30D943B}"/>
              </a:ext>
            </a:extLst>
          </p:cNvPr>
          <p:cNvSpPr txBox="1"/>
          <p:nvPr/>
        </p:nvSpPr>
        <p:spPr>
          <a:xfrm>
            <a:off x="839416" y="1340768"/>
            <a:ext cx="7722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Model Parallelism with </a:t>
            </a:r>
            <a:r>
              <a:rPr lang="en-US" altLang="zh-CN" sz="2800" b="1" dirty="0"/>
              <a:t>Delayed Synchronization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E94FC2-EFEC-4389-88F7-F696C713F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996" y="2135128"/>
            <a:ext cx="6717300" cy="257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96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403A9-6F57-44BB-8D80-D390D4D80500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6E4A1F9-512E-4E95-AA49-1917322E3CF7}"/>
              </a:ext>
            </a:extLst>
          </p:cNvPr>
          <p:cNvSpPr txBox="1">
            <a:spLocks/>
          </p:cNvSpPr>
          <p:nvPr/>
        </p:nvSpPr>
        <p:spPr>
          <a:xfrm>
            <a:off x="335360" y="332656"/>
            <a:ext cx="8784976" cy="72008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Method: GEMS-MAST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8F0BE8E-E6B6-456D-A6F7-742EB40CBB11}"/>
              </a:ext>
            </a:extLst>
          </p:cNvPr>
          <p:cNvSpPr txBox="1"/>
          <p:nvPr/>
        </p:nvSpPr>
        <p:spPr>
          <a:xfrm>
            <a:off x="7662316" y="2204902"/>
            <a:ext cx="4320480" cy="2999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Memory View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training a replica of DNN in an inverted manner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Computational  View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2 independent model partitions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2 overlapped allreduce operations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530E8E2-EAAF-4FE7-9FEC-FB9566F49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1916832"/>
            <a:ext cx="7157117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6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810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Pixel">
  <a:themeElements>
    <a:clrScheme name="1_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1_Pixel">
      <a:majorFont>
        <a:latin typeface="Arial"/>
        <a:ea typeface="黑体"/>
        <a:cs typeface="Arial"/>
      </a:majorFont>
      <a:minorFont>
        <a:latin typeface="Arial"/>
        <a:ea typeface="黑体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1_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59084</TotalTime>
  <Words>481</Words>
  <Application>Microsoft Office PowerPoint</Application>
  <PresentationFormat>宽屏</PresentationFormat>
  <Paragraphs>133</Paragraphs>
  <Slides>22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3" baseType="lpstr">
      <vt:lpstr>CMR12</vt:lpstr>
      <vt:lpstr>NimbusRomNo9L</vt:lpstr>
      <vt:lpstr>等线</vt:lpstr>
      <vt:lpstr>Microsoft YaHei</vt:lpstr>
      <vt:lpstr>Microsoft YaHei</vt:lpstr>
      <vt:lpstr>Arial</vt:lpstr>
      <vt:lpstr>Calibri</vt:lpstr>
      <vt:lpstr>Times New Roman</vt:lpstr>
      <vt:lpstr>Wingdings</vt:lpstr>
      <vt:lpstr>Office 主题</vt:lpstr>
      <vt:lpstr>1_Pixel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进展交流</dc:title>
  <dc:creator>柳阳</dc:creator>
  <cp:lastModifiedBy>ZHONG Y</cp:lastModifiedBy>
  <cp:revision>1198</cp:revision>
  <dcterms:created xsi:type="dcterms:W3CDTF">2017-04-19T05:40:27Z</dcterms:created>
  <dcterms:modified xsi:type="dcterms:W3CDTF">2021-07-28T08:55:21Z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v-xiao@microsoft.com</vt:lpwstr>
  </property>
  <property fmtid="{D5CDD505-2E9C-101B-9397-08002B2CF9AE}" pid="5" name="MSIP_Label_f42aa342-8706-4288-bd11-ebb85995028c_SetDate">
    <vt:lpwstr>2019-10-30T08:10:01.3487683Z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86361481-1861-4495-93ec-ed590bbdc544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